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9900CC"/>
    <a:srgbClr val="009AD0"/>
    <a:srgbClr val="F2EB8E"/>
    <a:srgbClr val="F7A937"/>
    <a:srgbClr val="F8A73A"/>
    <a:srgbClr val="F7FB61"/>
    <a:srgbClr val="F1FC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73" autoAdjust="0"/>
    <p:restoredTop sz="94660"/>
  </p:normalViewPr>
  <p:slideViewPr>
    <p:cSldViewPr>
      <p:cViewPr varScale="1">
        <p:scale>
          <a:sx n="73" d="100"/>
          <a:sy n="73" d="100"/>
        </p:scale>
        <p:origin x="-9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297E7-F120-4850-8249-D027531969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930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FD36D-2F74-40B1-9B99-D6470053D0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423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FA0E2-6ADF-4EB2-8419-DDBD175F16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0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E62D9-1628-4009-867F-B107C42EA5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133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B8A1C-299D-483D-8315-2051DDE76F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38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64406-E507-4CA0-92EF-3E8EFB3FD9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48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D69F2-0C9D-4E40-B0EE-5F80479670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58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31FD2-F9B4-444A-BCE3-B23E6AFA6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969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9A95F-8946-41AF-B389-8FE45FF99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73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304BB-356F-47B7-98A9-D427BFDA03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872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1CF68-959E-4D07-A147-82016272FB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01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1FC64"/>
            </a:gs>
            <a:gs pos="17999">
              <a:srgbClr val="F2EB8E"/>
            </a:gs>
            <a:gs pos="36000">
              <a:srgbClr val="F7A937"/>
            </a:gs>
            <a:gs pos="61000">
              <a:srgbClr val="F8A73A"/>
            </a:gs>
            <a:gs pos="82001">
              <a:srgbClr val="FBD49C"/>
            </a:gs>
            <a:gs pos="100000">
              <a:srgbClr val="F7FB6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6C9E408-F8F9-4564-AB75-3A2BE2A5B5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143000"/>
            <a:ext cx="7772400" cy="2289175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rgbClr val="9900CC"/>
                </a:solidFill>
                <a:latin typeface="Beetle" pitchFamily="2" charset="0"/>
              </a:rPr>
              <a:t>Body Language</a:t>
            </a:r>
          </a:p>
        </p:txBody>
      </p:sp>
      <p:pic>
        <p:nvPicPr>
          <p:cNvPr id="2052" name="Picture 4" descr="MCj024085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886200"/>
            <a:ext cx="2387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382000" cy="6235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i="1" dirty="0">
                <a:solidFill>
                  <a:srgbClr val="FF3300"/>
                </a:solidFill>
              </a:rPr>
              <a:t>Research has indicated several behaviors that may communicate someone is </a:t>
            </a:r>
            <a:r>
              <a:rPr lang="en-US" sz="2000" b="1" i="1" dirty="0">
                <a:solidFill>
                  <a:srgbClr val="9900CC"/>
                </a:solidFill>
              </a:rPr>
              <a:t>lying</a:t>
            </a:r>
            <a:r>
              <a:rPr lang="en-US" sz="2000" i="1" dirty="0">
                <a:solidFill>
                  <a:srgbClr val="9900CC"/>
                </a:solidFill>
              </a:rPr>
              <a:t>.</a:t>
            </a:r>
            <a:r>
              <a:rPr lang="en-US" sz="2000" i="1" dirty="0"/>
              <a:t>  </a:t>
            </a:r>
            <a:r>
              <a:rPr lang="en-US" sz="2000" i="1" dirty="0">
                <a:solidFill>
                  <a:srgbClr val="FF3300"/>
                </a:solidFill>
              </a:rPr>
              <a:t>The combination of several of these </a:t>
            </a:r>
          </a:p>
          <a:p>
            <a:pPr algn="ctr">
              <a:defRPr/>
            </a:pPr>
            <a:r>
              <a:rPr lang="en-US" sz="2000" i="1" u="sng" dirty="0">
                <a:solidFill>
                  <a:srgbClr val="FF3300"/>
                </a:solidFill>
              </a:rPr>
              <a:t>could</a:t>
            </a:r>
            <a:r>
              <a:rPr lang="en-US" sz="2000" i="1" dirty="0">
                <a:solidFill>
                  <a:srgbClr val="FF3300"/>
                </a:solidFill>
              </a:rPr>
              <a:t> mean someone is lying:</a:t>
            </a:r>
            <a:endParaRPr lang="en-US" sz="2000" dirty="0">
              <a:solidFill>
                <a:srgbClr val="FF3300"/>
              </a:solidFill>
            </a:endParaRPr>
          </a:p>
          <a:p>
            <a:pPr>
              <a:defRPr/>
            </a:pPr>
            <a:r>
              <a:rPr lang="en-US" sz="2000" dirty="0"/>
              <a:t> 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en-US" sz="1900" dirty="0"/>
              <a:t>Poor eye contact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en-US" sz="1900" dirty="0"/>
              <a:t>Crossing arms and legs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en-US" sz="1900" dirty="0"/>
              <a:t>Covering mouth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en-US" sz="1900" dirty="0"/>
              <a:t>Face reddening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en-US" sz="1900" dirty="0"/>
              <a:t>Nose itches (Pinocchio Syndrome)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en-US" sz="1900" dirty="0"/>
              <a:t>Mumbling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en-US" sz="1900" dirty="0"/>
              <a:t>Move less than usual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en-US" sz="1900" dirty="0"/>
              <a:t>Unusual changes in volume, rate, tone, or pitch of voice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en-US" sz="1900" dirty="0"/>
              <a:t>Mid-sentence cut-off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en-US" sz="1900" dirty="0"/>
              <a:t>- using “um”, “ah”, “like”, “You know” (stalling for time)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en-US" sz="1900" dirty="0"/>
              <a:t>- stumbling over words (making up story)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en-US" sz="1900" dirty="0"/>
              <a:t>Abrupt changes in nonverbal communication</a:t>
            </a:r>
          </a:p>
          <a:p>
            <a:pPr marL="342900" indent="-342900">
              <a:lnSpc>
                <a:spcPct val="120000"/>
              </a:lnSpc>
              <a:buFont typeface="Wingdings" pitchFamily="2" charset="2"/>
              <a:buChar char="§"/>
              <a:defRPr/>
            </a:pPr>
            <a:r>
              <a:rPr lang="en-US" sz="1900" dirty="0"/>
              <a:t>Discrepancies (differences) in non-verbal (actions) and verbal </a:t>
            </a:r>
          </a:p>
          <a:p>
            <a:pPr>
              <a:lnSpc>
                <a:spcPct val="120000"/>
              </a:lnSpc>
              <a:defRPr/>
            </a:pPr>
            <a:r>
              <a:rPr lang="en-US" sz="1900" dirty="0"/>
              <a:t>               (what’s being said)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eaLnBrk="1" hangingPunct="1"/>
            <a:r>
              <a:rPr lang="en-US" sz="7200" b="1" smtClean="0">
                <a:solidFill>
                  <a:srgbClr val="9900CC"/>
                </a:solidFill>
                <a:latin typeface="Chaz Extended" pitchFamily="34" charset="0"/>
              </a:rPr>
              <a:t>Definition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819400"/>
            <a:ext cx="6248400" cy="2133600"/>
          </a:xfrm>
        </p:spPr>
        <p:txBody>
          <a:bodyPr/>
          <a:lstStyle/>
          <a:p>
            <a:pPr eaLnBrk="1" hangingPunct="1"/>
            <a:r>
              <a:rPr lang="en-US" sz="6000" smtClean="0">
                <a:solidFill>
                  <a:schemeClr val="hlink"/>
                </a:solidFill>
              </a:rPr>
              <a:t>Non-verbal communication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032125" y="2855913"/>
            <a:ext cx="3597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1275" y="914400"/>
            <a:ext cx="81883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/>
              <a:t>Body Language may be the most </a:t>
            </a:r>
            <a:r>
              <a:rPr lang="en-US" sz="4000">
                <a:solidFill>
                  <a:srgbClr val="9900CC"/>
                </a:solidFill>
              </a:rPr>
              <a:t>powerful </a:t>
            </a:r>
            <a:r>
              <a:rPr lang="en-US" sz="4000"/>
              <a:t>and </a:t>
            </a:r>
            <a:r>
              <a:rPr lang="en-US" sz="4000">
                <a:solidFill>
                  <a:srgbClr val="9900CC"/>
                </a:solidFill>
              </a:rPr>
              <a:t>honest</a:t>
            </a:r>
            <a:r>
              <a:rPr lang="en-US" sz="4000"/>
              <a:t> type of communication</a:t>
            </a:r>
            <a:r>
              <a:rPr lang="en-US"/>
              <a:t>.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838200" y="3733800"/>
            <a:ext cx="75438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/>
              <a:t>Some research suggests we send </a:t>
            </a:r>
            <a:r>
              <a:rPr lang="en-US" sz="4000">
                <a:solidFill>
                  <a:srgbClr val="FF3300"/>
                </a:solidFill>
              </a:rPr>
              <a:t>93%</a:t>
            </a:r>
            <a:r>
              <a:rPr lang="en-US" sz="4000"/>
              <a:t> of our messages non-verbally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838200" y="533400"/>
            <a:ext cx="7419975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/>
              <a:t>Body Language is used to help </a:t>
            </a:r>
            <a:r>
              <a:rPr lang="en-US" sz="4000">
                <a:solidFill>
                  <a:srgbClr val="9900CC"/>
                </a:solidFill>
              </a:rPr>
              <a:t>send</a:t>
            </a:r>
            <a:r>
              <a:rPr lang="en-US" sz="4000"/>
              <a:t> a message and needs to coordinate with how we are </a:t>
            </a:r>
            <a:r>
              <a:rPr lang="en-US" sz="4000">
                <a:solidFill>
                  <a:srgbClr val="9900CC"/>
                </a:solidFill>
              </a:rPr>
              <a:t>speaking</a:t>
            </a:r>
            <a:r>
              <a:rPr lang="en-US" sz="4000"/>
              <a:t> or </a:t>
            </a:r>
            <a:r>
              <a:rPr lang="en-US" sz="4000">
                <a:solidFill>
                  <a:srgbClr val="9900CC"/>
                </a:solidFill>
              </a:rPr>
              <a:t>listening</a:t>
            </a:r>
            <a:r>
              <a:rPr lang="en-US" sz="4000"/>
              <a:t>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62000" y="3581400"/>
            <a:ext cx="74676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/>
              <a:t>Your body language should be chosen as </a:t>
            </a:r>
            <a:r>
              <a:rPr lang="en-US" sz="4000">
                <a:solidFill>
                  <a:srgbClr val="FF3300"/>
                </a:solidFill>
              </a:rPr>
              <a:t>carefully</a:t>
            </a:r>
            <a:r>
              <a:rPr lang="en-US" sz="4000"/>
              <a:t> as you choose your words.</a:t>
            </a:r>
          </a:p>
          <a:p>
            <a:pPr eaLnBrk="1" hangingPunct="1">
              <a:spcBef>
                <a:spcPct val="50000"/>
              </a:spcBef>
            </a:pP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762000" y="685800"/>
            <a:ext cx="78486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/>
              <a:t>Body Language has two forms: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447800" y="2590800"/>
            <a:ext cx="70104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4000">
                <a:solidFill>
                  <a:srgbClr val="FF3300"/>
                </a:solidFill>
              </a:rPr>
              <a:t>Positive messages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4000">
                <a:solidFill>
                  <a:srgbClr val="FF3300"/>
                </a:solidFill>
              </a:rPr>
              <a:t>Negative messages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133600" y="609600"/>
            <a:ext cx="7391400" cy="192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9900CC"/>
                </a:solidFill>
              </a:rPr>
              <a:t>Seven Types of</a:t>
            </a:r>
          </a:p>
          <a:p>
            <a:pPr eaLnBrk="1" hangingPunct="1">
              <a:spcBef>
                <a:spcPct val="50000"/>
              </a:spcBef>
            </a:pPr>
            <a:r>
              <a:rPr lang="en-US" sz="4800" b="1">
                <a:solidFill>
                  <a:srgbClr val="9900CC"/>
                </a:solidFill>
              </a:rPr>
              <a:t>Body Language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752600" y="3200400"/>
            <a:ext cx="60198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4000">
                <a:solidFill>
                  <a:srgbClr val="FF3300"/>
                </a:solidFill>
              </a:rPr>
              <a:t>How you sit or stand 	(posture)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4000">
                <a:solidFill>
                  <a:schemeClr val="hlink"/>
                </a:solidFill>
              </a:rPr>
              <a:t>Facial Expressions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62000" y="1524000"/>
            <a:ext cx="76200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 startAt="3"/>
            </a:pPr>
            <a:r>
              <a:rPr lang="en-US" sz="4000">
                <a:solidFill>
                  <a:srgbClr val="9900CC"/>
                </a:solidFill>
              </a:rPr>
              <a:t>Clothing and Grooming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3"/>
            </a:pPr>
            <a:r>
              <a:rPr lang="en-US" sz="4000"/>
              <a:t> </a:t>
            </a:r>
            <a:r>
              <a:rPr lang="en-US" sz="4000">
                <a:solidFill>
                  <a:srgbClr val="FF3300"/>
                </a:solidFill>
              </a:rPr>
              <a:t>Gestures (hand, foot, eye 	movements)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3"/>
            </a:pPr>
            <a:r>
              <a:rPr lang="en-US" sz="4000">
                <a:solidFill>
                  <a:schemeClr val="hlink"/>
                </a:solidFill>
              </a:rPr>
              <a:t>Eye Contact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5800" y="533400"/>
            <a:ext cx="80010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 startAt="6"/>
            </a:pPr>
            <a:r>
              <a:rPr lang="en-US" sz="4000">
                <a:solidFill>
                  <a:srgbClr val="9900CC"/>
                </a:solidFill>
              </a:rPr>
              <a:t>Voice Tone, Inflection, and Volume (38%)</a:t>
            </a:r>
          </a:p>
          <a:p>
            <a:pPr eaLnBrk="1" hangingPunct="1">
              <a:spcBef>
                <a:spcPct val="50000"/>
              </a:spcBef>
              <a:buFontTx/>
              <a:buAutoNum type="arabicPeriod" startAt="6"/>
            </a:pPr>
            <a:r>
              <a:rPr lang="en-US" sz="4000">
                <a:solidFill>
                  <a:srgbClr val="FF3300"/>
                </a:solidFill>
              </a:rPr>
              <a:t>Personal Space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838200" y="3429000"/>
            <a:ext cx="76962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/>
              <a:t>The human brain processes nonverbal messages faster than verbal at a rate of </a:t>
            </a:r>
            <a:r>
              <a:rPr lang="en-US" sz="4000">
                <a:solidFill>
                  <a:srgbClr val="FF3300"/>
                </a:solidFill>
              </a:rPr>
              <a:t>240</a:t>
            </a:r>
            <a:r>
              <a:rPr lang="en-US" sz="4000"/>
              <a:t> non-verbal messages per minute.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533400" y="719138"/>
            <a:ext cx="8001000" cy="535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>
                <a:solidFill>
                  <a:srgbClr val="9900CC"/>
                </a:solidFill>
                <a:latin typeface="Tahoma" pitchFamily="34" charset="0"/>
                <a:cs typeface="Times New Roman" pitchFamily="18" charset="0"/>
              </a:rPr>
              <a:t>Body Language Messages: </a:t>
            </a:r>
            <a:r>
              <a:rPr lang="en-US" sz="2800" b="1" u="sng">
                <a:solidFill>
                  <a:srgbClr val="9900CC"/>
                </a:solidFill>
                <a:latin typeface="Tahoma" pitchFamily="34" charset="0"/>
                <a:cs typeface="Times New Roman" pitchFamily="18" charset="0"/>
              </a:rPr>
              <a:t>Eye Contact</a:t>
            </a:r>
            <a:endParaRPr lang="en-US" sz="2800" b="1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2800" u="sng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2200" b="1" u="sng">
                <a:solidFill>
                  <a:srgbClr val="FF3300"/>
                </a:solidFill>
                <a:latin typeface="Tahoma" pitchFamily="34" charset="0"/>
                <a:cs typeface="Times New Roman" pitchFamily="18" charset="0"/>
              </a:rPr>
              <a:t>Good</a:t>
            </a:r>
            <a:r>
              <a:rPr lang="en-US" sz="2200" u="sng">
                <a:solidFill>
                  <a:srgbClr val="FF3300"/>
                </a:solidFill>
                <a:latin typeface="Tahoma" pitchFamily="34" charset="0"/>
                <a:cs typeface="Times New Roman" pitchFamily="18" charset="0"/>
              </a:rPr>
              <a:t> eye contact</a:t>
            </a:r>
            <a:r>
              <a:rPr lang="en-US" sz="2200">
                <a:solidFill>
                  <a:srgbClr val="FF3300"/>
                </a:solidFill>
                <a:latin typeface="Tahoma" pitchFamily="34" charset="0"/>
                <a:cs typeface="Times New Roman" pitchFamily="18" charset="0"/>
              </a:rPr>
              <a:t> can tell a listener that the speaker is:</a:t>
            </a:r>
            <a:endParaRPr lang="en-US" sz="22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2200">
                <a:solidFill>
                  <a:srgbClr val="FF3300"/>
                </a:solidFill>
                <a:latin typeface="Tahoma" pitchFamily="34" charset="0"/>
                <a:cs typeface="Times New Roman" pitchFamily="18" charset="0"/>
              </a:rPr>
              <a:t>		honest, dependable, interested, confident</a:t>
            </a:r>
            <a:endParaRPr lang="en-US" sz="22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2200">
                <a:latin typeface="Tahoma" pitchFamily="34" charset="0"/>
                <a:cs typeface="Times New Roman" pitchFamily="18" charset="0"/>
              </a:rPr>
              <a:t> </a:t>
            </a:r>
            <a:endParaRPr lang="en-US" sz="220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2200" b="1" u="sng">
                <a:solidFill>
                  <a:srgbClr val="009AD0"/>
                </a:solidFill>
                <a:latin typeface="Tahoma" pitchFamily="34" charset="0"/>
                <a:cs typeface="Times New Roman" pitchFamily="18" charset="0"/>
              </a:rPr>
              <a:t>Poor</a:t>
            </a:r>
            <a:r>
              <a:rPr lang="en-US" sz="2200" u="sng">
                <a:solidFill>
                  <a:srgbClr val="009AD0"/>
                </a:solidFill>
                <a:latin typeface="Tahoma" pitchFamily="34" charset="0"/>
                <a:cs typeface="Times New Roman" pitchFamily="18" charset="0"/>
              </a:rPr>
              <a:t> eye contact</a:t>
            </a:r>
            <a:r>
              <a:rPr lang="en-US" sz="2200">
                <a:solidFill>
                  <a:srgbClr val="009AD0"/>
                </a:solidFill>
                <a:latin typeface="Tahoma" pitchFamily="34" charset="0"/>
                <a:cs typeface="Times New Roman" pitchFamily="18" charset="0"/>
              </a:rPr>
              <a:t> can tell a listener that the speaker is:</a:t>
            </a:r>
            <a:endParaRPr lang="en-US" sz="2200">
              <a:solidFill>
                <a:srgbClr val="009AD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2200">
                <a:solidFill>
                  <a:srgbClr val="009AD0"/>
                </a:solidFill>
                <a:latin typeface="Tahoma" pitchFamily="34" charset="0"/>
                <a:cs typeface="Times New Roman" pitchFamily="18" charset="0"/>
              </a:rPr>
              <a:t>		dishonest, undependable, disinterested, 			nervous, embarrassed, fearful, shy</a:t>
            </a:r>
            <a:endParaRPr lang="en-US" sz="2200">
              <a:solidFill>
                <a:srgbClr val="009AD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2200">
                <a:latin typeface="Tahoma" pitchFamily="34" charset="0"/>
                <a:cs typeface="Times New Roman" pitchFamily="18" charset="0"/>
              </a:rPr>
              <a:t> </a:t>
            </a:r>
            <a:endParaRPr lang="en-US" sz="220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2200">
                <a:solidFill>
                  <a:srgbClr val="FF3300"/>
                </a:solidFill>
                <a:latin typeface="Tahoma" pitchFamily="34" charset="0"/>
                <a:cs typeface="Times New Roman" pitchFamily="18" charset="0"/>
              </a:rPr>
              <a:t>Eye contact that is </a:t>
            </a:r>
            <a:r>
              <a:rPr lang="en-US" sz="2200" b="1" u="sng">
                <a:solidFill>
                  <a:srgbClr val="FF3300"/>
                </a:solidFill>
                <a:latin typeface="Tahoma" pitchFamily="34" charset="0"/>
                <a:cs typeface="Times New Roman" pitchFamily="18" charset="0"/>
              </a:rPr>
              <a:t>too long</a:t>
            </a:r>
            <a:r>
              <a:rPr lang="en-US" sz="2200">
                <a:solidFill>
                  <a:srgbClr val="FF3300"/>
                </a:solidFill>
                <a:latin typeface="Tahoma" pitchFamily="34" charset="0"/>
                <a:cs typeface="Times New Roman" pitchFamily="18" charset="0"/>
              </a:rPr>
              <a:t> can tell a listener that the  </a:t>
            </a:r>
          </a:p>
          <a:p>
            <a:pPr lvl="1" eaLnBrk="1" hangingPunct="1"/>
            <a:r>
              <a:rPr lang="en-US" sz="2200">
                <a:solidFill>
                  <a:srgbClr val="FF3300"/>
                </a:solidFill>
                <a:latin typeface="Tahoma" pitchFamily="34" charset="0"/>
                <a:cs typeface="Times New Roman" pitchFamily="18" charset="0"/>
              </a:rPr>
              <a:t>    speaker is:</a:t>
            </a:r>
            <a:r>
              <a:rPr lang="en-US" sz="22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>
                <a:solidFill>
                  <a:srgbClr val="FF3300"/>
                </a:solidFill>
                <a:latin typeface="Tahoma" pitchFamily="34" charset="0"/>
                <a:cs typeface="Times New Roman" pitchFamily="18" charset="0"/>
              </a:rPr>
              <a:t>disapproving, hostile, wishing for greater 	intimacy, challenging a supervisor’s authority</a:t>
            </a:r>
          </a:p>
          <a:p>
            <a:pPr lvl="1" eaLnBrk="1" hangingPunct="1"/>
            <a:endParaRPr lang="en-US" sz="14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2200">
                <a:solidFill>
                  <a:srgbClr val="FF3300"/>
                </a:solidFill>
                <a:latin typeface="Tahoma" pitchFamily="34" charset="0"/>
                <a:cs typeface="Times New Roman" pitchFamily="18" charset="0"/>
              </a:rPr>
              <a:t>    </a:t>
            </a:r>
            <a:r>
              <a:rPr lang="en-US" sz="2200">
                <a:solidFill>
                  <a:srgbClr val="009AD0"/>
                </a:solidFill>
                <a:latin typeface="Tahoma" pitchFamily="34" charset="0"/>
                <a:cs typeface="Times New Roman" pitchFamily="18" charset="0"/>
              </a:rPr>
              <a:t>*uncomfortable and inappropriate within a classroom</a:t>
            </a:r>
          </a:p>
          <a:p>
            <a:pPr lvl="1" eaLnBrk="1" hangingPunct="1"/>
            <a:r>
              <a:rPr lang="en-US" sz="2200">
                <a:solidFill>
                  <a:srgbClr val="009AD0"/>
                </a:solidFill>
                <a:latin typeface="Tahoma" pitchFamily="34" charset="0"/>
                <a:cs typeface="Times New Roman" pitchFamily="18" charset="0"/>
              </a:rPr>
              <a:t>		environment</a:t>
            </a:r>
            <a:endParaRPr lang="en-US" sz="2200">
              <a:solidFill>
                <a:srgbClr val="009AD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168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Beetle</vt:lpstr>
      <vt:lpstr>Chaz Extended</vt:lpstr>
      <vt:lpstr>Tahoma</vt:lpstr>
      <vt:lpstr>Times New Roman</vt:lpstr>
      <vt:lpstr>Wingdings</vt:lpstr>
      <vt:lpstr>Default Design</vt:lpstr>
      <vt:lpstr>Body Language</vt:lpstr>
      <vt:lpstr>Definition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Language</dc:title>
  <dc:creator>covs_tj</dc:creator>
  <cp:lastModifiedBy> </cp:lastModifiedBy>
  <cp:revision>7</cp:revision>
  <dcterms:created xsi:type="dcterms:W3CDTF">2005-09-22T13:33:16Z</dcterms:created>
  <dcterms:modified xsi:type="dcterms:W3CDTF">2013-02-11T13:58:21Z</dcterms:modified>
</cp:coreProperties>
</file>